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F257721-5146-46E2-90BF-71ACBC347B80}" type="datetimeFigureOut">
              <a:rPr lang="fr-FR" smtClean="0"/>
              <a:t>24/01/2012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F257721-5146-46E2-90BF-71ACBC347B80}" type="datetimeFigureOut">
              <a:rPr lang="fr-FR" smtClean="0"/>
              <a:t>24/01/2012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F257721-5146-46E2-90BF-71ACBC347B80}" type="datetimeFigureOut">
              <a:rPr lang="fr-FR" smtClean="0"/>
              <a:t>24/01/2012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F257721-5146-46E2-90BF-71ACBC347B80}" type="datetimeFigureOut">
              <a:rPr lang="fr-FR" smtClean="0"/>
              <a:t>24/01/2012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24/01/2012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24/01/2012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57721-5146-46E2-90BF-71ACBC347B80}" type="datetimeFigureOut">
              <a:rPr lang="fr-FR" smtClean="0"/>
              <a:t>24/01/2012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F0EF2C-3611-4BB9-AA50-31C45064D7C5}"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gi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nsideofiran.org/fr/images/stories/march11/Etat-unis-drapeau.jpg"/>
          <p:cNvPicPr>
            <a:picLocks noChangeAspect="1" noChangeArrowheads="1"/>
          </p:cNvPicPr>
          <p:nvPr/>
        </p:nvPicPr>
        <p:blipFill>
          <a:blip r:embed="rId2" cstate="print"/>
          <a:srcRect/>
          <a:stretch>
            <a:fillRect/>
          </a:stretch>
        </p:blipFill>
        <p:spPr bwMode="auto">
          <a:xfrm>
            <a:off x="1475656" y="1772816"/>
            <a:ext cx="6768752" cy="4009185"/>
          </a:xfrm>
          <a:prstGeom prst="rect">
            <a:avLst/>
          </a:prstGeom>
          <a:ln>
            <a:noFill/>
          </a:ln>
          <a:effectLst>
            <a:outerShdw blurRad="292100" dist="139700" dir="2700000" algn="tl" rotWithShape="0">
              <a:srgbClr val="333333">
                <a:alpha val="65000"/>
              </a:srgbClr>
            </a:outerShdw>
          </a:effectLst>
        </p:spPr>
      </p:pic>
      <p:sp>
        <p:nvSpPr>
          <p:cNvPr id="9" name="ZoneTexte 8"/>
          <p:cNvSpPr txBox="1"/>
          <p:nvPr/>
        </p:nvSpPr>
        <p:spPr>
          <a:xfrm>
            <a:off x="4394908" y="2231286"/>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orientation</a:t>
            </a:r>
            <a:endParaRPr lang="fr-FR" sz="1050" dirty="0"/>
          </a:p>
        </p:txBody>
      </p:sp>
      <p:sp>
        <p:nvSpPr>
          <p:cNvPr id="12" name="ZoneTexte 11"/>
          <p:cNvSpPr txBox="1"/>
          <p:nvPr/>
        </p:nvSpPr>
        <p:spPr>
          <a:xfrm>
            <a:off x="4394908" y="561566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Vêtements</a:t>
            </a:r>
            <a:endParaRPr lang="fr-FR" sz="1050" dirty="0"/>
          </a:p>
        </p:txBody>
      </p:sp>
      <p:sp>
        <p:nvSpPr>
          <p:cNvPr id="15" name="ZoneTexte 14"/>
          <p:cNvSpPr txBox="1"/>
          <p:nvPr/>
        </p:nvSpPr>
        <p:spPr>
          <a:xfrm>
            <a:off x="4394908" y="6335742"/>
            <a:ext cx="880450"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Géographie</a:t>
            </a:r>
            <a:endParaRPr lang="fr-FR" sz="1050" dirty="0"/>
          </a:p>
        </p:txBody>
      </p:sp>
      <p:sp>
        <p:nvSpPr>
          <p:cNvPr id="18" name="ZoneTexte 17"/>
          <p:cNvSpPr txBox="1"/>
          <p:nvPr/>
        </p:nvSpPr>
        <p:spPr>
          <a:xfrm>
            <a:off x="4394908" y="791125"/>
            <a:ext cx="897172" cy="46166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Culture</a:t>
            </a:r>
            <a:r>
              <a:rPr lang="fr-FR" sz="1200" dirty="0" smtClean="0"/>
              <a:t> américaine</a:t>
            </a:r>
            <a:endParaRPr lang="fr-FR" sz="1200" dirty="0"/>
          </a:p>
        </p:txBody>
      </p:sp>
      <p:sp>
        <p:nvSpPr>
          <p:cNvPr id="21" name="ZoneTexte 20"/>
          <p:cNvSpPr txBox="1"/>
          <p:nvPr/>
        </p:nvSpPr>
        <p:spPr>
          <a:xfrm>
            <a:off x="4355976" y="2951366"/>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Météo</a:t>
            </a:r>
            <a:endParaRPr lang="fr-FR" sz="1050" dirty="0"/>
          </a:p>
        </p:txBody>
      </p:sp>
      <p:sp>
        <p:nvSpPr>
          <p:cNvPr id="24" name="ZoneTexte 23"/>
          <p:cNvSpPr txBox="1"/>
          <p:nvPr/>
        </p:nvSpPr>
        <p:spPr>
          <a:xfrm>
            <a:off x="4355976" y="3645024"/>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Tourisme</a:t>
            </a:r>
            <a:endParaRPr lang="fr-FR" sz="1050" dirty="0"/>
          </a:p>
        </p:txBody>
      </p:sp>
      <p:sp>
        <p:nvSpPr>
          <p:cNvPr id="27" name="ZoneTexte 26"/>
          <p:cNvSpPr txBox="1"/>
          <p:nvPr/>
        </p:nvSpPr>
        <p:spPr>
          <a:xfrm>
            <a:off x="4394908" y="4247510"/>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Transports</a:t>
            </a:r>
            <a:endParaRPr lang="fr-FR" sz="1050" dirty="0"/>
          </a:p>
        </p:txBody>
      </p:sp>
      <p:sp>
        <p:nvSpPr>
          <p:cNvPr id="30" name="ZoneTexte 29"/>
          <p:cNvSpPr txBox="1"/>
          <p:nvPr/>
        </p:nvSpPr>
        <p:spPr>
          <a:xfrm>
            <a:off x="4394908" y="489558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Lois</a:t>
            </a:r>
            <a:endParaRPr lang="fr-FR" sz="1050" dirty="0"/>
          </a:p>
        </p:txBody>
      </p:sp>
      <p:cxnSp>
        <p:nvCxnSpPr>
          <p:cNvPr id="34" name="Connecteur droit 33"/>
          <p:cNvCxnSpPr>
            <a:stCxn id="18" idx="1"/>
          </p:cNvCxnSpPr>
          <p:nvPr/>
        </p:nvCxnSpPr>
        <p:spPr>
          <a:xfrm flipH="1">
            <a:off x="2843808" y="1021958"/>
            <a:ext cx="1551100" cy="168696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3302064" y="2362091"/>
            <a:ext cx="1092844" cy="48391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a:endCxn id="4" idx="6"/>
          </p:cNvCxnSpPr>
          <p:nvPr/>
        </p:nvCxnSpPr>
        <p:spPr>
          <a:xfrm flipH="1" flipV="1">
            <a:off x="3491880" y="3032956"/>
            <a:ext cx="903028" cy="4921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a:endCxn id="4" idx="5"/>
          </p:cNvCxnSpPr>
          <p:nvPr/>
        </p:nvCxnSpPr>
        <p:spPr>
          <a:xfrm flipH="1" flipV="1">
            <a:off x="3302064" y="3363919"/>
            <a:ext cx="1092844" cy="101439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a:stCxn id="30" idx="1"/>
            <a:endCxn id="4" idx="5"/>
          </p:cNvCxnSpPr>
          <p:nvPr/>
        </p:nvCxnSpPr>
        <p:spPr>
          <a:xfrm flipH="1" flipV="1">
            <a:off x="3302064" y="3363919"/>
            <a:ext cx="1092844" cy="166246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a:stCxn id="12" idx="1"/>
            <a:endCxn id="4" idx="4"/>
          </p:cNvCxnSpPr>
          <p:nvPr/>
        </p:nvCxnSpPr>
        <p:spPr>
          <a:xfrm flipH="1" flipV="1">
            <a:off x="2843808" y="3501008"/>
            <a:ext cx="1551100" cy="22454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a:stCxn id="15" idx="1"/>
            <a:endCxn id="4" idx="3"/>
          </p:cNvCxnSpPr>
          <p:nvPr/>
        </p:nvCxnSpPr>
        <p:spPr>
          <a:xfrm flipH="1" flipV="1">
            <a:off x="2385552" y="3363919"/>
            <a:ext cx="2009356" cy="310262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a:stCxn id="24" idx="1"/>
            <a:endCxn id="4" idx="6"/>
          </p:cNvCxnSpPr>
          <p:nvPr/>
        </p:nvCxnSpPr>
        <p:spPr>
          <a:xfrm flipH="1" flipV="1">
            <a:off x="3491880" y="3032956"/>
            <a:ext cx="864096" cy="74287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6444208" y="40466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Etudes</a:t>
            </a:r>
            <a:endParaRPr lang="fr-FR" sz="1050" dirty="0"/>
          </a:p>
        </p:txBody>
      </p:sp>
      <p:sp>
        <p:nvSpPr>
          <p:cNvPr id="67" name="ZoneTexte 66"/>
          <p:cNvSpPr txBox="1"/>
          <p:nvPr/>
        </p:nvSpPr>
        <p:spPr>
          <a:xfrm>
            <a:off x="6444208" y="63549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Nourritures</a:t>
            </a:r>
            <a:endParaRPr lang="fr-FR" sz="1050" dirty="0"/>
          </a:p>
        </p:txBody>
      </p:sp>
      <p:sp>
        <p:nvSpPr>
          <p:cNvPr id="68" name="ZoneTexte 67"/>
          <p:cNvSpPr txBox="1"/>
          <p:nvPr/>
        </p:nvSpPr>
        <p:spPr>
          <a:xfrm>
            <a:off x="6444208" y="851520"/>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Musiques</a:t>
            </a:r>
            <a:endParaRPr lang="fr-FR" sz="1050" dirty="0"/>
          </a:p>
        </p:txBody>
      </p:sp>
      <p:sp>
        <p:nvSpPr>
          <p:cNvPr id="69" name="ZoneTexte 68"/>
          <p:cNvSpPr txBox="1"/>
          <p:nvPr/>
        </p:nvSpPr>
        <p:spPr>
          <a:xfrm>
            <a:off x="6444208" y="106754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Santé</a:t>
            </a:r>
            <a:endParaRPr lang="fr-FR" sz="1050" dirty="0"/>
          </a:p>
        </p:txBody>
      </p:sp>
      <p:sp>
        <p:nvSpPr>
          <p:cNvPr id="70" name="ZoneTexte 69"/>
          <p:cNvSpPr txBox="1"/>
          <p:nvPr/>
        </p:nvSpPr>
        <p:spPr>
          <a:xfrm>
            <a:off x="6444208" y="1283568"/>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Sports</a:t>
            </a:r>
            <a:endParaRPr lang="fr-FR" sz="1050" dirty="0"/>
          </a:p>
        </p:txBody>
      </p:sp>
      <p:sp>
        <p:nvSpPr>
          <p:cNvPr id="71" name="ZoneTexte 70"/>
          <p:cNvSpPr txBox="1"/>
          <p:nvPr/>
        </p:nvSpPr>
        <p:spPr>
          <a:xfrm>
            <a:off x="6444208" y="1499592"/>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Communautés</a:t>
            </a:r>
            <a:endParaRPr lang="fr-FR" sz="1050" dirty="0"/>
          </a:p>
        </p:txBody>
      </p:sp>
      <p:sp>
        <p:nvSpPr>
          <p:cNvPr id="73" name="ZoneTexte 72"/>
          <p:cNvSpPr txBox="1"/>
          <p:nvPr/>
        </p:nvSpPr>
        <p:spPr>
          <a:xfrm>
            <a:off x="6444208" y="240608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Directions</a:t>
            </a:r>
            <a:endParaRPr lang="fr-FR" sz="1050" dirty="0"/>
          </a:p>
        </p:txBody>
      </p:sp>
      <p:sp>
        <p:nvSpPr>
          <p:cNvPr id="75" name="ZoneTexte 74"/>
          <p:cNvSpPr txBox="1"/>
          <p:nvPr/>
        </p:nvSpPr>
        <p:spPr>
          <a:xfrm>
            <a:off x="6444208" y="2190056"/>
            <a:ext cx="108012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Bâtiments publics</a:t>
            </a:r>
            <a:endParaRPr lang="fr-FR" sz="1050" dirty="0"/>
          </a:p>
        </p:txBody>
      </p:sp>
      <p:sp>
        <p:nvSpPr>
          <p:cNvPr id="76" name="ZoneTexte 75"/>
          <p:cNvSpPr txBox="1"/>
          <p:nvPr/>
        </p:nvSpPr>
        <p:spPr>
          <a:xfrm>
            <a:off x="6444208" y="27661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Saisons</a:t>
            </a:r>
            <a:endParaRPr lang="fr-FR" sz="1050" dirty="0"/>
          </a:p>
        </p:txBody>
      </p:sp>
      <p:sp>
        <p:nvSpPr>
          <p:cNvPr id="77" name="ZoneTexte 76"/>
          <p:cNvSpPr txBox="1"/>
          <p:nvPr/>
        </p:nvSpPr>
        <p:spPr>
          <a:xfrm>
            <a:off x="6444208" y="2982144"/>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Prévisions météo</a:t>
            </a:r>
            <a:endParaRPr lang="fr-FR" sz="1050" dirty="0"/>
          </a:p>
        </p:txBody>
      </p:sp>
      <p:sp>
        <p:nvSpPr>
          <p:cNvPr id="78" name="ZoneTexte 77"/>
          <p:cNvSpPr txBox="1"/>
          <p:nvPr/>
        </p:nvSpPr>
        <p:spPr>
          <a:xfrm>
            <a:off x="6444208" y="3558208"/>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Villes</a:t>
            </a:r>
            <a:endParaRPr lang="fr-FR" sz="1050" dirty="0"/>
          </a:p>
        </p:txBody>
      </p:sp>
      <p:sp>
        <p:nvSpPr>
          <p:cNvPr id="79" name="ZoneTexte 78"/>
          <p:cNvSpPr txBox="1"/>
          <p:nvPr/>
        </p:nvSpPr>
        <p:spPr>
          <a:xfrm>
            <a:off x="6444208" y="377423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Parcs</a:t>
            </a:r>
            <a:endParaRPr lang="fr-FR" sz="1050" dirty="0"/>
          </a:p>
        </p:txBody>
      </p:sp>
      <p:sp>
        <p:nvSpPr>
          <p:cNvPr id="81" name="ZoneTexte 80"/>
          <p:cNvSpPr txBox="1"/>
          <p:nvPr/>
        </p:nvSpPr>
        <p:spPr>
          <a:xfrm>
            <a:off x="6444208" y="4206280"/>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Moyens de transports</a:t>
            </a:r>
            <a:endParaRPr lang="fr-FR" sz="1050" dirty="0"/>
          </a:p>
        </p:txBody>
      </p:sp>
      <p:sp>
        <p:nvSpPr>
          <p:cNvPr id="84" name="ZoneTexte 83"/>
          <p:cNvSpPr txBox="1"/>
          <p:nvPr/>
        </p:nvSpPr>
        <p:spPr>
          <a:xfrm>
            <a:off x="6444208" y="471033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Visa</a:t>
            </a:r>
            <a:endParaRPr lang="fr-FR" sz="1050" dirty="0"/>
          </a:p>
        </p:txBody>
      </p:sp>
      <p:sp>
        <p:nvSpPr>
          <p:cNvPr id="85" name="ZoneTexte 84"/>
          <p:cNvSpPr txBox="1"/>
          <p:nvPr/>
        </p:nvSpPr>
        <p:spPr>
          <a:xfrm>
            <a:off x="6444208" y="4926360"/>
            <a:ext cx="1296144"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Différences entre états</a:t>
            </a:r>
            <a:endParaRPr lang="fr-FR" sz="1050" dirty="0"/>
          </a:p>
        </p:txBody>
      </p:sp>
      <p:sp>
        <p:nvSpPr>
          <p:cNvPr id="88" name="ZoneTexte 87"/>
          <p:cNvSpPr txBox="1"/>
          <p:nvPr/>
        </p:nvSpPr>
        <p:spPr>
          <a:xfrm>
            <a:off x="6444208" y="5142384"/>
            <a:ext cx="100811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Lois importantes</a:t>
            </a:r>
            <a:endParaRPr lang="fr-FR" sz="1050" dirty="0"/>
          </a:p>
        </p:txBody>
      </p:sp>
      <p:sp>
        <p:nvSpPr>
          <p:cNvPr id="89" name="ZoneTexte 88"/>
          <p:cNvSpPr txBox="1"/>
          <p:nvPr/>
        </p:nvSpPr>
        <p:spPr>
          <a:xfrm>
            <a:off x="6444208" y="5574432"/>
            <a:ext cx="144016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Différents suivant saisons</a:t>
            </a:r>
            <a:endParaRPr lang="fr-FR" sz="1050" dirty="0"/>
          </a:p>
        </p:txBody>
      </p:sp>
      <p:sp>
        <p:nvSpPr>
          <p:cNvPr id="90" name="ZoneTexte 89"/>
          <p:cNvSpPr txBox="1"/>
          <p:nvPr/>
        </p:nvSpPr>
        <p:spPr>
          <a:xfrm>
            <a:off x="6444208" y="593447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Reliefs</a:t>
            </a:r>
            <a:endParaRPr lang="fr-FR" sz="1050" dirty="0"/>
          </a:p>
        </p:txBody>
      </p:sp>
      <p:sp>
        <p:nvSpPr>
          <p:cNvPr id="91" name="ZoneTexte 90"/>
          <p:cNvSpPr txBox="1"/>
          <p:nvPr/>
        </p:nvSpPr>
        <p:spPr>
          <a:xfrm>
            <a:off x="6444208" y="615049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Climats</a:t>
            </a:r>
            <a:endParaRPr lang="fr-FR" sz="1050" dirty="0"/>
          </a:p>
        </p:txBody>
      </p:sp>
      <p:sp>
        <p:nvSpPr>
          <p:cNvPr id="92" name="ZoneTexte 91"/>
          <p:cNvSpPr txBox="1"/>
          <p:nvPr/>
        </p:nvSpPr>
        <p:spPr>
          <a:xfrm>
            <a:off x="6444208" y="63665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Etats</a:t>
            </a:r>
            <a:endParaRPr lang="fr-FR" sz="1050" dirty="0"/>
          </a:p>
        </p:txBody>
      </p:sp>
      <p:sp>
        <p:nvSpPr>
          <p:cNvPr id="111" name="ZoneTexte 110"/>
          <p:cNvSpPr txBox="1"/>
          <p:nvPr/>
        </p:nvSpPr>
        <p:spPr>
          <a:xfrm>
            <a:off x="6444208" y="171561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Histoire</a:t>
            </a:r>
            <a:endParaRPr lang="fr-FR" sz="1050" dirty="0"/>
          </a:p>
        </p:txBody>
      </p:sp>
      <p:sp>
        <p:nvSpPr>
          <p:cNvPr id="128" name="ZoneTexte 127"/>
          <p:cNvSpPr txBox="1"/>
          <p:nvPr/>
        </p:nvSpPr>
        <p:spPr>
          <a:xfrm>
            <a:off x="251520" y="188640"/>
            <a:ext cx="2808312" cy="1200329"/>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fr-FR" sz="2400" dirty="0" smtClean="0"/>
              <a:t>Traversée de l’Amérique: </a:t>
            </a:r>
          </a:p>
          <a:p>
            <a:pPr algn="ctr"/>
            <a:r>
              <a:rPr lang="fr-FR" sz="2400" dirty="0" smtClean="0"/>
              <a:t>Le programme</a:t>
            </a:r>
            <a:endParaRPr lang="fr-FR" sz="2400" dirty="0"/>
          </a:p>
        </p:txBody>
      </p:sp>
      <p:grpSp>
        <p:nvGrpSpPr>
          <p:cNvPr id="6" name="Groupe 5"/>
          <p:cNvGrpSpPr/>
          <p:nvPr/>
        </p:nvGrpSpPr>
        <p:grpSpPr>
          <a:xfrm>
            <a:off x="2195736" y="2564904"/>
            <a:ext cx="1296144" cy="936104"/>
            <a:chOff x="4139952" y="2924944"/>
            <a:chExt cx="1296144" cy="936104"/>
          </a:xfrm>
        </p:grpSpPr>
        <p:sp>
          <p:nvSpPr>
            <p:cNvPr id="4" name="Ellipse 3"/>
            <p:cNvSpPr/>
            <p:nvPr/>
          </p:nvSpPr>
          <p:spPr>
            <a:xfrm>
              <a:off x="4139952" y="2924944"/>
              <a:ext cx="129614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283968" y="3212976"/>
              <a:ext cx="1080120"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600" dirty="0" smtClean="0"/>
                <a:t>Amérique</a:t>
              </a:r>
              <a:endParaRPr lang="fr-FR" sz="1600" dirty="0"/>
            </a:p>
          </p:txBody>
        </p:sp>
      </p:grpSp>
      <p:cxnSp>
        <p:nvCxnSpPr>
          <p:cNvPr id="135" name="Connecteur droit 134"/>
          <p:cNvCxnSpPr>
            <a:stCxn id="60" idx="1"/>
            <a:endCxn id="18" idx="3"/>
          </p:cNvCxnSpPr>
          <p:nvPr/>
        </p:nvCxnSpPr>
        <p:spPr>
          <a:xfrm flipH="1">
            <a:off x="5292080" y="520080"/>
            <a:ext cx="1152128" cy="50187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p:cNvCxnSpPr>
            <a:stCxn id="67" idx="1"/>
            <a:endCxn id="18" idx="3"/>
          </p:cNvCxnSpPr>
          <p:nvPr/>
        </p:nvCxnSpPr>
        <p:spPr>
          <a:xfrm flipH="1">
            <a:off x="5292080" y="750912"/>
            <a:ext cx="1152128" cy="27104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1" name="Connecteur droit 140"/>
          <p:cNvCxnSpPr>
            <a:stCxn id="68" idx="1"/>
            <a:endCxn id="18" idx="3"/>
          </p:cNvCxnSpPr>
          <p:nvPr/>
        </p:nvCxnSpPr>
        <p:spPr>
          <a:xfrm flipH="1">
            <a:off x="5292080" y="966936"/>
            <a:ext cx="1152128" cy="5502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4" name="Connecteur droit 143"/>
          <p:cNvCxnSpPr>
            <a:stCxn id="69" idx="1"/>
            <a:endCxn id="18" idx="3"/>
          </p:cNvCxnSpPr>
          <p:nvPr/>
        </p:nvCxnSpPr>
        <p:spPr>
          <a:xfrm flipH="1" flipV="1">
            <a:off x="5292080" y="1021958"/>
            <a:ext cx="1152128" cy="16100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7" name="Connecteur droit 146"/>
          <p:cNvCxnSpPr>
            <a:stCxn id="70" idx="1"/>
            <a:endCxn id="18" idx="3"/>
          </p:cNvCxnSpPr>
          <p:nvPr/>
        </p:nvCxnSpPr>
        <p:spPr>
          <a:xfrm flipH="1" flipV="1">
            <a:off x="5292080" y="1021958"/>
            <a:ext cx="1152128" cy="37702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p:cNvCxnSpPr>
            <a:stCxn id="71" idx="1"/>
            <a:endCxn id="18" idx="3"/>
          </p:cNvCxnSpPr>
          <p:nvPr/>
        </p:nvCxnSpPr>
        <p:spPr>
          <a:xfrm flipH="1" flipV="1">
            <a:off x="5292080" y="1021958"/>
            <a:ext cx="1152128" cy="59305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Connecteur droit 152"/>
          <p:cNvCxnSpPr>
            <a:stCxn id="111" idx="1"/>
            <a:endCxn id="18" idx="3"/>
          </p:cNvCxnSpPr>
          <p:nvPr/>
        </p:nvCxnSpPr>
        <p:spPr>
          <a:xfrm flipH="1" flipV="1">
            <a:off x="5292080" y="1021958"/>
            <a:ext cx="1152128" cy="809074"/>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9" name="Connecteur droit 158"/>
          <p:cNvCxnSpPr>
            <a:stCxn id="75" idx="1"/>
            <a:endCxn id="9" idx="3"/>
          </p:cNvCxnSpPr>
          <p:nvPr/>
        </p:nvCxnSpPr>
        <p:spPr>
          <a:xfrm flipH="1">
            <a:off x="5235001" y="2305472"/>
            <a:ext cx="1209207" cy="566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2" name="Connecteur droit 161"/>
          <p:cNvCxnSpPr>
            <a:stCxn id="73" idx="1"/>
            <a:endCxn id="9" idx="3"/>
          </p:cNvCxnSpPr>
          <p:nvPr/>
        </p:nvCxnSpPr>
        <p:spPr>
          <a:xfrm flipH="1" flipV="1">
            <a:off x="5235001" y="2362091"/>
            <a:ext cx="1209207" cy="15940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5" name="Connecteur droit 164"/>
          <p:cNvCxnSpPr>
            <a:stCxn id="76" idx="1"/>
            <a:endCxn id="21" idx="3"/>
          </p:cNvCxnSpPr>
          <p:nvPr/>
        </p:nvCxnSpPr>
        <p:spPr>
          <a:xfrm flipH="1">
            <a:off x="5196069" y="2881536"/>
            <a:ext cx="1248139"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p:cNvCxnSpPr>
            <a:stCxn id="77" idx="1"/>
            <a:endCxn id="21" idx="3"/>
          </p:cNvCxnSpPr>
          <p:nvPr/>
        </p:nvCxnSpPr>
        <p:spPr>
          <a:xfrm flipH="1" flipV="1">
            <a:off x="5196069" y="3082171"/>
            <a:ext cx="1248139" cy="8463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1" name="Connecteur droit 170"/>
          <p:cNvCxnSpPr>
            <a:stCxn id="78" idx="1"/>
            <a:endCxn id="24" idx="3"/>
          </p:cNvCxnSpPr>
          <p:nvPr/>
        </p:nvCxnSpPr>
        <p:spPr>
          <a:xfrm flipH="1">
            <a:off x="5196069" y="3673624"/>
            <a:ext cx="1248139" cy="10220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4" name="Connecteur droit 173"/>
          <p:cNvCxnSpPr>
            <a:stCxn id="79" idx="1"/>
            <a:endCxn id="24" idx="3"/>
          </p:cNvCxnSpPr>
          <p:nvPr/>
        </p:nvCxnSpPr>
        <p:spPr>
          <a:xfrm flipH="1" flipV="1">
            <a:off x="5196069" y="3775829"/>
            <a:ext cx="1248139" cy="1138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0" name="Connecteur droit 179"/>
          <p:cNvCxnSpPr>
            <a:stCxn id="81" idx="1"/>
            <a:endCxn id="27" idx="3"/>
          </p:cNvCxnSpPr>
          <p:nvPr/>
        </p:nvCxnSpPr>
        <p:spPr>
          <a:xfrm flipH="1" flipV="1">
            <a:off x="5235001" y="4378315"/>
            <a:ext cx="1209207" cy="12631"/>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p:cNvCxnSpPr>
            <a:stCxn id="84" idx="1"/>
            <a:endCxn id="30" idx="3"/>
          </p:cNvCxnSpPr>
          <p:nvPr/>
        </p:nvCxnSpPr>
        <p:spPr>
          <a:xfrm flipH="1">
            <a:off x="5235001" y="4825752"/>
            <a:ext cx="1209207"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6" name="Connecteur droit 185"/>
          <p:cNvCxnSpPr>
            <a:stCxn id="85" idx="1"/>
            <a:endCxn id="30" idx="3"/>
          </p:cNvCxnSpPr>
          <p:nvPr/>
        </p:nvCxnSpPr>
        <p:spPr>
          <a:xfrm flipH="1" flipV="1">
            <a:off x="5235001" y="5026387"/>
            <a:ext cx="1209207"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p:cNvCxnSpPr>
            <a:endCxn id="30" idx="3"/>
          </p:cNvCxnSpPr>
          <p:nvPr/>
        </p:nvCxnSpPr>
        <p:spPr>
          <a:xfrm flipH="1" flipV="1">
            <a:off x="5235001" y="5026387"/>
            <a:ext cx="1209207" cy="20281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2" name="Connecteur droit 191"/>
          <p:cNvCxnSpPr>
            <a:stCxn id="89" idx="1"/>
            <a:endCxn id="12" idx="3"/>
          </p:cNvCxnSpPr>
          <p:nvPr/>
        </p:nvCxnSpPr>
        <p:spPr>
          <a:xfrm flipH="1">
            <a:off x="5235001" y="5689848"/>
            <a:ext cx="1209207" cy="566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5" name="Connecteur droit 194"/>
          <p:cNvCxnSpPr>
            <a:stCxn id="90" idx="1"/>
            <a:endCxn id="15" idx="3"/>
          </p:cNvCxnSpPr>
          <p:nvPr/>
        </p:nvCxnSpPr>
        <p:spPr>
          <a:xfrm flipH="1">
            <a:off x="5275358" y="6049888"/>
            <a:ext cx="1168850" cy="4166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8" name="Connecteur droit 197"/>
          <p:cNvCxnSpPr>
            <a:stCxn id="91" idx="1"/>
            <a:endCxn id="15" idx="3"/>
          </p:cNvCxnSpPr>
          <p:nvPr/>
        </p:nvCxnSpPr>
        <p:spPr>
          <a:xfrm flipH="1">
            <a:off x="5275358" y="6265912"/>
            <a:ext cx="1168850"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a:stCxn id="92" idx="1"/>
            <a:endCxn id="15" idx="3"/>
          </p:cNvCxnSpPr>
          <p:nvPr/>
        </p:nvCxnSpPr>
        <p:spPr>
          <a:xfrm flipH="1" flipV="1">
            <a:off x="5275358" y="6466547"/>
            <a:ext cx="1168850"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06" name="Rectangle 205"/>
          <p:cNvSpPr/>
          <p:nvPr/>
        </p:nvSpPr>
        <p:spPr>
          <a:xfrm>
            <a:off x="7380312" y="6926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09" name="Rectangle 208"/>
          <p:cNvSpPr/>
          <p:nvPr/>
        </p:nvSpPr>
        <p:spPr>
          <a:xfrm>
            <a:off x="7380312" y="4766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0" name="Rectangle 219"/>
          <p:cNvSpPr/>
          <p:nvPr/>
        </p:nvSpPr>
        <p:spPr>
          <a:xfrm>
            <a:off x="7380312" y="90872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1" name="Rectangle 220"/>
          <p:cNvSpPr/>
          <p:nvPr/>
        </p:nvSpPr>
        <p:spPr>
          <a:xfrm>
            <a:off x="7380312" y="11247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2" name="Rectangle 221"/>
          <p:cNvSpPr/>
          <p:nvPr/>
        </p:nvSpPr>
        <p:spPr>
          <a:xfrm>
            <a:off x="7380312" y="13407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3" name="Rectangle 222"/>
          <p:cNvSpPr/>
          <p:nvPr/>
        </p:nvSpPr>
        <p:spPr>
          <a:xfrm>
            <a:off x="7380312" y="155679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4" name="Rectangle 223"/>
          <p:cNvSpPr/>
          <p:nvPr/>
        </p:nvSpPr>
        <p:spPr>
          <a:xfrm>
            <a:off x="7380312" y="17728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5" name="Rectangle 224"/>
          <p:cNvSpPr/>
          <p:nvPr/>
        </p:nvSpPr>
        <p:spPr>
          <a:xfrm>
            <a:off x="7524328" y="22768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6" name="Rectangle 225"/>
          <p:cNvSpPr/>
          <p:nvPr/>
        </p:nvSpPr>
        <p:spPr>
          <a:xfrm>
            <a:off x="7164288" y="285293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7" name="Rectangle 226"/>
          <p:cNvSpPr/>
          <p:nvPr/>
        </p:nvSpPr>
        <p:spPr>
          <a:xfrm>
            <a:off x="7164288" y="24928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8" name="Rectangle 227"/>
          <p:cNvSpPr/>
          <p:nvPr/>
        </p:nvSpPr>
        <p:spPr>
          <a:xfrm>
            <a:off x="7164288" y="31409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9" name="Rectangle 228"/>
          <p:cNvSpPr/>
          <p:nvPr/>
        </p:nvSpPr>
        <p:spPr>
          <a:xfrm>
            <a:off x="7164288" y="35730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0" name="Rectangle 229"/>
          <p:cNvSpPr/>
          <p:nvPr/>
        </p:nvSpPr>
        <p:spPr>
          <a:xfrm>
            <a:off x="7164288" y="38610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1" name="Rectangle 230"/>
          <p:cNvSpPr/>
          <p:nvPr/>
        </p:nvSpPr>
        <p:spPr>
          <a:xfrm>
            <a:off x="7164288" y="43651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2" name="Rectangle 231"/>
          <p:cNvSpPr/>
          <p:nvPr/>
        </p:nvSpPr>
        <p:spPr>
          <a:xfrm>
            <a:off x="7164288" y="47251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3" name="Rectangle 232"/>
          <p:cNvSpPr/>
          <p:nvPr/>
        </p:nvSpPr>
        <p:spPr>
          <a:xfrm>
            <a:off x="7740352" y="501317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4" name="Rectangle 233"/>
          <p:cNvSpPr/>
          <p:nvPr/>
        </p:nvSpPr>
        <p:spPr>
          <a:xfrm>
            <a:off x="7452320" y="522920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5" name="Rectangle 234"/>
          <p:cNvSpPr/>
          <p:nvPr/>
        </p:nvSpPr>
        <p:spPr>
          <a:xfrm>
            <a:off x="7884368" y="56612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6" name="Rectangle 235"/>
          <p:cNvSpPr/>
          <p:nvPr/>
        </p:nvSpPr>
        <p:spPr>
          <a:xfrm>
            <a:off x="7164288" y="594928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7" name="Rectangle 236"/>
          <p:cNvSpPr/>
          <p:nvPr/>
        </p:nvSpPr>
        <p:spPr>
          <a:xfrm>
            <a:off x="7164288"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8" name="Rectangle 237"/>
          <p:cNvSpPr/>
          <p:nvPr/>
        </p:nvSpPr>
        <p:spPr>
          <a:xfrm>
            <a:off x="7164288" y="638132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9" name="Rectangle 238"/>
          <p:cNvSpPr/>
          <p:nvPr/>
        </p:nvSpPr>
        <p:spPr>
          <a:xfrm>
            <a:off x="179512"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40" name="Rectangle 239"/>
          <p:cNvSpPr/>
          <p:nvPr/>
        </p:nvSpPr>
        <p:spPr>
          <a:xfrm>
            <a:off x="179512"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241" name="Rectangle 240"/>
          <p:cNvSpPr/>
          <p:nvPr/>
        </p:nvSpPr>
        <p:spPr>
          <a:xfrm>
            <a:off x="179512" y="6597352"/>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42" name="ZoneTexte 241"/>
          <p:cNvSpPr txBox="1"/>
          <p:nvPr/>
        </p:nvSpPr>
        <p:spPr>
          <a:xfrm>
            <a:off x="323528" y="6119718"/>
            <a:ext cx="2016224" cy="261610"/>
          </a:xfrm>
          <a:prstGeom prst="rect">
            <a:avLst/>
          </a:prstGeom>
          <a:noFill/>
        </p:spPr>
        <p:txBody>
          <a:bodyPr wrap="square" rtlCol="0">
            <a:spAutoFit/>
          </a:bodyPr>
          <a:lstStyle/>
          <a:p>
            <a:r>
              <a:rPr lang="fr-FR" sz="1100" dirty="0" smtClean="0"/>
              <a:t>Tâche pas commencée</a:t>
            </a:r>
            <a:endParaRPr lang="fr-FR" sz="1100" dirty="0"/>
          </a:p>
        </p:txBody>
      </p:sp>
      <p:sp>
        <p:nvSpPr>
          <p:cNvPr id="243" name="ZoneTexte 242"/>
          <p:cNvSpPr txBox="1"/>
          <p:nvPr/>
        </p:nvSpPr>
        <p:spPr>
          <a:xfrm>
            <a:off x="323528" y="6309320"/>
            <a:ext cx="2016224" cy="261610"/>
          </a:xfrm>
          <a:prstGeom prst="rect">
            <a:avLst/>
          </a:prstGeom>
          <a:noFill/>
        </p:spPr>
        <p:txBody>
          <a:bodyPr wrap="square" rtlCol="0">
            <a:spAutoFit/>
          </a:bodyPr>
          <a:lstStyle/>
          <a:p>
            <a:r>
              <a:rPr lang="fr-FR" sz="1100" dirty="0" smtClean="0"/>
              <a:t>Tâche en cour</a:t>
            </a:r>
            <a:endParaRPr lang="fr-FR" sz="1100" dirty="0"/>
          </a:p>
        </p:txBody>
      </p:sp>
      <p:sp>
        <p:nvSpPr>
          <p:cNvPr id="244" name="ZoneTexte 243"/>
          <p:cNvSpPr txBox="1"/>
          <p:nvPr/>
        </p:nvSpPr>
        <p:spPr>
          <a:xfrm>
            <a:off x="323528" y="6525344"/>
            <a:ext cx="2016224" cy="261610"/>
          </a:xfrm>
          <a:prstGeom prst="rect">
            <a:avLst/>
          </a:prstGeom>
          <a:noFill/>
        </p:spPr>
        <p:txBody>
          <a:bodyPr wrap="square" rtlCol="0">
            <a:spAutoFit/>
          </a:bodyPr>
          <a:lstStyle/>
          <a:p>
            <a:r>
              <a:rPr lang="fr-FR" sz="1100" dirty="0" smtClean="0"/>
              <a:t>Tâche réalisée</a:t>
            </a:r>
            <a:endParaRPr lang="fr-FR" sz="1100" dirty="0"/>
          </a:p>
        </p:txBody>
      </p:sp>
      <p:sp>
        <p:nvSpPr>
          <p:cNvPr id="94" name="Rectangle 93"/>
          <p:cNvSpPr/>
          <p:nvPr/>
        </p:nvSpPr>
        <p:spPr>
          <a:xfrm>
            <a:off x="7164288" y="2492896"/>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95" name="Rectangle 94"/>
          <p:cNvSpPr/>
          <p:nvPr/>
        </p:nvSpPr>
        <p:spPr>
          <a:xfrm>
            <a:off x="7164288"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6" name="Rectangle 95"/>
          <p:cNvSpPr/>
          <p:nvPr/>
        </p:nvSpPr>
        <p:spPr>
          <a:xfrm>
            <a:off x="7380312" y="476672"/>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7" name="Rectangle 96"/>
          <p:cNvSpPr/>
          <p:nvPr/>
        </p:nvSpPr>
        <p:spPr>
          <a:xfrm>
            <a:off x="7164288" y="3573016"/>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8" name="Rectangle 97"/>
          <p:cNvSpPr/>
          <p:nvPr/>
        </p:nvSpPr>
        <p:spPr>
          <a:xfrm>
            <a:off x="7380312" y="908720"/>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762472" y="1023269"/>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orientation</a:t>
            </a:r>
            <a:endParaRPr lang="fr-FR" sz="2500" dirty="0"/>
          </a:p>
        </p:txBody>
      </p:sp>
      <p:sp>
        <p:nvSpPr>
          <p:cNvPr id="6" name="ZoneTexte 5"/>
          <p:cNvSpPr txBox="1"/>
          <p:nvPr/>
        </p:nvSpPr>
        <p:spPr>
          <a:xfrm>
            <a:off x="971600" y="2204864"/>
            <a:ext cx="7776864" cy="2308324"/>
          </a:xfrm>
          <a:prstGeom prst="rect">
            <a:avLst/>
          </a:prstGeom>
          <a:noFill/>
        </p:spPr>
        <p:txBody>
          <a:bodyPr wrap="square" rtlCol="0">
            <a:spAutoFit/>
          </a:bodyPr>
          <a:lstStyle/>
          <a:p>
            <a:pPr marL="285750" indent="-285750">
              <a:buFontTx/>
              <a:buChar char="-"/>
            </a:pPr>
            <a:r>
              <a:rPr lang="fr-FR" dirty="0" smtClean="0"/>
              <a:t>Afin de pouvoir s’orienter et orienter les autres (donner un itinéraire), nous avons voulu apprendre le vocabulaire indispensable.</a:t>
            </a:r>
          </a:p>
          <a:p>
            <a:pPr marL="285750" indent="-285750">
              <a:buFontTx/>
              <a:buChar char="-"/>
            </a:pPr>
            <a:endParaRPr lang="fr-FR" dirty="0"/>
          </a:p>
          <a:p>
            <a:pPr marL="285750" indent="-285750">
              <a:buFontTx/>
              <a:buChar char="-"/>
            </a:pPr>
            <a:r>
              <a:rPr lang="fr-FR" dirty="0" smtClean="0"/>
              <a:t>Pour cela, nous avons réalisé un exercice où nous devions d’une part, décrire en anglais l’itinéraire pour se rendre chez soit en partant de l’école. Et d’autre part, nous le donnions à notre binôme pour qu’il essaye de le suivre.</a:t>
            </a:r>
          </a:p>
          <a:p>
            <a:pPr marL="285750" indent="-285750">
              <a:buFontTx/>
              <a:buChar char="-"/>
            </a:pPr>
            <a:endParaRPr lang="fr-FR" dirty="0"/>
          </a:p>
          <a:p>
            <a:pPr marL="285750" indent="-285750">
              <a:buFontTx/>
              <a:buChar char="-"/>
            </a:pPr>
            <a:r>
              <a:rPr lang="fr-FR" dirty="0" smtClean="0"/>
              <a:t>Enfin, nous avons repris le vocabulaire nouveaux en l’illustrant.</a:t>
            </a:r>
          </a:p>
        </p:txBody>
      </p:sp>
    </p:spTree>
    <p:extLst>
      <p:ext uri="{BB962C8B-B14F-4D97-AF65-F5344CB8AC3E}">
        <p14:creationId xmlns:p14="http://schemas.microsoft.com/office/powerpoint/2010/main" val="3483334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004048" y="3129558"/>
            <a:ext cx="3024336" cy="369332"/>
          </a:xfrm>
          <a:prstGeom prst="rect">
            <a:avLst/>
          </a:prstGeom>
          <a:noFill/>
        </p:spPr>
        <p:txBody>
          <a:bodyPr wrap="square" rtlCol="0">
            <a:spAutoFit/>
          </a:bodyPr>
          <a:lstStyle/>
          <a:p>
            <a:r>
              <a:rPr lang="fr-FR" b="1" dirty="0"/>
              <a:t>A </a:t>
            </a:r>
            <a:r>
              <a:rPr lang="fr-FR" b="1" dirty="0" err="1"/>
              <a:t>roundabout</a:t>
            </a:r>
            <a:r>
              <a:rPr lang="fr-FR" dirty="0"/>
              <a:t> : </a:t>
            </a:r>
            <a:r>
              <a:rPr lang="fr-FR" dirty="0" smtClean="0"/>
              <a:t>rond-point</a:t>
            </a:r>
            <a:endParaRPr lang="fr-FR" dirty="0"/>
          </a:p>
        </p:txBody>
      </p:sp>
      <p:pic>
        <p:nvPicPr>
          <p:cNvPr id="1026" name="Picture 2" descr="http://www.devoir-de-philosophie.com/images_dissertations/13248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4120" y="1340768"/>
            <a:ext cx="1143744" cy="75695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11960" y="1907163"/>
            <a:ext cx="3870542" cy="646331"/>
          </a:xfrm>
          <a:prstGeom prst="rect">
            <a:avLst/>
          </a:prstGeom>
          <a:noFill/>
        </p:spPr>
        <p:txBody>
          <a:bodyPr wrap="square" rtlCol="0">
            <a:spAutoFit/>
          </a:bodyPr>
          <a:lstStyle/>
          <a:p>
            <a:r>
              <a:rPr lang="fr-FR" b="1" dirty="0"/>
              <a:t>A block of flats/ </a:t>
            </a:r>
            <a:r>
              <a:rPr lang="fr-FR" b="1" dirty="0" err="1"/>
              <a:t>residential</a:t>
            </a:r>
            <a:r>
              <a:rPr lang="fr-FR" b="1" dirty="0"/>
              <a:t> </a:t>
            </a:r>
            <a:r>
              <a:rPr lang="fr-FR" b="1" dirty="0" err="1"/>
              <a:t>bulding</a:t>
            </a:r>
            <a:r>
              <a:rPr lang="fr-FR" dirty="0"/>
              <a:t> :	 un immeuble résidentiel </a:t>
            </a:r>
          </a:p>
        </p:txBody>
      </p:sp>
      <p:sp>
        <p:nvSpPr>
          <p:cNvPr id="6" name="ZoneTexte 5"/>
          <p:cNvSpPr txBox="1"/>
          <p:nvPr/>
        </p:nvSpPr>
        <p:spPr>
          <a:xfrm>
            <a:off x="179512" y="1452644"/>
            <a:ext cx="3024336" cy="369332"/>
          </a:xfrm>
          <a:prstGeom prst="rect">
            <a:avLst/>
          </a:prstGeom>
          <a:noFill/>
        </p:spPr>
        <p:txBody>
          <a:bodyPr wrap="square" rtlCol="0">
            <a:spAutoFit/>
          </a:bodyPr>
          <a:lstStyle/>
          <a:p>
            <a:r>
              <a:rPr lang="fr-FR" b="1" dirty="0" smtClean="0"/>
              <a:t>A bridge: </a:t>
            </a:r>
            <a:r>
              <a:rPr lang="fr-FR" dirty="0" smtClean="0"/>
              <a:t>un pont</a:t>
            </a:r>
            <a:endParaRPr lang="fr-FR" dirty="0"/>
          </a:p>
        </p:txBody>
      </p:sp>
      <p:pic>
        <p:nvPicPr>
          <p:cNvPr id="1027" name="Picture 3" descr="C:\Users\Pauline\Desktop\Panneau-Feux-tricolores-Europ-A17E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45" y="2420888"/>
            <a:ext cx="819175" cy="819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Pauline\Desktop\rond-point.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7770" y="3006893"/>
            <a:ext cx="896888" cy="896888"/>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251520" y="3705156"/>
            <a:ext cx="2484276" cy="369332"/>
          </a:xfrm>
          <a:prstGeom prst="rect">
            <a:avLst/>
          </a:prstGeom>
          <a:noFill/>
        </p:spPr>
        <p:txBody>
          <a:bodyPr wrap="square" rtlCol="0">
            <a:spAutoFit/>
          </a:bodyPr>
          <a:lstStyle/>
          <a:p>
            <a:r>
              <a:rPr lang="fr-FR" b="1" dirty="0" smtClean="0"/>
              <a:t>A </a:t>
            </a:r>
            <a:r>
              <a:rPr lang="fr-FR" b="1" dirty="0" err="1"/>
              <a:t>slope</a:t>
            </a:r>
            <a:r>
              <a:rPr lang="fr-FR" dirty="0"/>
              <a:t> : 	</a:t>
            </a:r>
            <a:r>
              <a:rPr lang="fr-FR" dirty="0" smtClean="0"/>
              <a:t>une </a:t>
            </a:r>
            <a:r>
              <a:rPr lang="fr-FR" dirty="0"/>
              <a:t>pente </a:t>
            </a:r>
          </a:p>
        </p:txBody>
      </p:sp>
      <p:sp>
        <p:nvSpPr>
          <p:cNvPr id="9" name="ZoneTexte 8"/>
          <p:cNvSpPr txBox="1"/>
          <p:nvPr/>
        </p:nvSpPr>
        <p:spPr>
          <a:xfrm>
            <a:off x="4371978" y="4065662"/>
            <a:ext cx="3384376" cy="646331"/>
          </a:xfrm>
          <a:prstGeom prst="rect">
            <a:avLst/>
          </a:prstGeom>
          <a:noFill/>
        </p:spPr>
        <p:txBody>
          <a:bodyPr wrap="square" rtlCol="0">
            <a:spAutoFit/>
          </a:bodyPr>
          <a:lstStyle/>
          <a:p>
            <a:r>
              <a:rPr lang="fr-FR" b="1" dirty="0"/>
              <a:t>A </a:t>
            </a:r>
            <a:r>
              <a:rPr lang="fr-FR" b="1" dirty="0" err="1"/>
              <a:t>zebra</a:t>
            </a:r>
            <a:r>
              <a:rPr lang="fr-FR" b="1" dirty="0"/>
              <a:t> </a:t>
            </a:r>
            <a:r>
              <a:rPr lang="fr-FR" b="1" dirty="0" err="1"/>
              <a:t>crossing</a:t>
            </a:r>
            <a:r>
              <a:rPr lang="fr-FR" b="1" dirty="0"/>
              <a:t>/ a pedestrian</a:t>
            </a:r>
            <a:r>
              <a:rPr lang="fr-FR" dirty="0"/>
              <a:t> </a:t>
            </a:r>
            <a:r>
              <a:rPr lang="fr-FR" dirty="0" smtClean="0"/>
              <a:t>: un </a:t>
            </a:r>
            <a:r>
              <a:rPr lang="fr-FR" dirty="0"/>
              <a:t>passage pour piéton</a:t>
            </a:r>
          </a:p>
        </p:txBody>
      </p:sp>
      <p:sp>
        <p:nvSpPr>
          <p:cNvPr id="10" name="ZoneTexte 9"/>
          <p:cNvSpPr txBox="1"/>
          <p:nvPr/>
        </p:nvSpPr>
        <p:spPr>
          <a:xfrm>
            <a:off x="819715" y="2555612"/>
            <a:ext cx="3536261" cy="369332"/>
          </a:xfrm>
          <a:prstGeom prst="rect">
            <a:avLst/>
          </a:prstGeom>
          <a:noFill/>
        </p:spPr>
        <p:txBody>
          <a:bodyPr wrap="square" rtlCol="0">
            <a:spAutoFit/>
          </a:bodyPr>
          <a:lstStyle/>
          <a:p>
            <a:r>
              <a:rPr lang="fr-FR" b="1" dirty="0"/>
              <a:t>A </a:t>
            </a:r>
            <a:r>
              <a:rPr lang="fr-FR" b="1" dirty="0" err="1"/>
              <a:t>traffic</a:t>
            </a:r>
            <a:r>
              <a:rPr lang="fr-FR" b="1" dirty="0"/>
              <a:t> </a:t>
            </a:r>
            <a:r>
              <a:rPr lang="fr-FR" b="1" dirty="0" smtClean="0"/>
              <a:t>lights</a:t>
            </a:r>
            <a:r>
              <a:rPr lang="fr-FR" dirty="0" smtClean="0"/>
              <a:t>: feux </a:t>
            </a:r>
            <a:r>
              <a:rPr lang="fr-FR" dirty="0"/>
              <a:t>de </a:t>
            </a:r>
            <a:r>
              <a:rPr lang="fr-FR" dirty="0" smtClean="0"/>
              <a:t>signalisation</a:t>
            </a:r>
            <a:endParaRPr lang="fr-FR" dirty="0"/>
          </a:p>
        </p:txBody>
      </p:sp>
      <p:pic>
        <p:nvPicPr>
          <p:cNvPr id="1030" name="Picture 6" descr="http://www.smartcourtage.com/images/immeuble_collectif.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6562" y="1625546"/>
            <a:ext cx="1000311" cy="9883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upload.wikimedia.org/wikipedia/commons/thumb/b/b0/Zeichen_350-10.svg/200px-Zeichen_350-10.sv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7769" y="3978585"/>
            <a:ext cx="929103" cy="92910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hommes.gqmagazine.fr/wp-content/uploads/2011/06/autoroute.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6562" y="476672"/>
            <a:ext cx="996702" cy="9967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0.gstatic.com/images?q=tbn:ANd9GcTQ1d6EHg8IXjR681my4Tfydzmh2DJ4SOhJw730lty-v-jlDbI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664" y="3356992"/>
            <a:ext cx="897199" cy="792088"/>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p:cNvSpPr txBox="1"/>
          <p:nvPr/>
        </p:nvSpPr>
        <p:spPr>
          <a:xfrm>
            <a:off x="4860032" y="537270"/>
            <a:ext cx="2952328" cy="369332"/>
          </a:xfrm>
          <a:prstGeom prst="rect">
            <a:avLst/>
          </a:prstGeom>
          <a:noFill/>
        </p:spPr>
        <p:txBody>
          <a:bodyPr wrap="square" rtlCol="0">
            <a:spAutoFit/>
          </a:bodyPr>
          <a:lstStyle/>
          <a:p>
            <a:r>
              <a:rPr lang="fr-FR" b="1" dirty="0"/>
              <a:t>A </a:t>
            </a:r>
            <a:r>
              <a:rPr lang="fr-FR" b="1" dirty="0" err="1"/>
              <a:t>motorway</a:t>
            </a:r>
            <a:r>
              <a:rPr lang="fr-FR" dirty="0"/>
              <a:t> : </a:t>
            </a:r>
            <a:r>
              <a:rPr lang="fr-FR" dirty="0" smtClean="0"/>
              <a:t>une </a:t>
            </a:r>
            <a:r>
              <a:rPr lang="fr-FR" dirty="0"/>
              <a:t>autoroute</a:t>
            </a:r>
          </a:p>
        </p:txBody>
      </p:sp>
      <p:sp>
        <p:nvSpPr>
          <p:cNvPr id="2" name="ZoneTexte 1"/>
          <p:cNvSpPr txBox="1"/>
          <p:nvPr/>
        </p:nvSpPr>
        <p:spPr>
          <a:xfrm>
            <a:off x="251520" y="380219"/>
            <a:ext cx="1941191"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sz="2400" b="1" dirty="0" err="1" smtClean="0"/>
              <a:t>Vocabulary</a:t>
            </a:r>
            <a:r>
              <a:rPr lang="fr-FR" dirty="0" smtClean="0"/>
              <a:t>:</a:t>
            </a:r>
            <a:endParaRPr lang="fr-FR" dirty="0"/>
          </a:p>
        </p:txBody>
      </p:sp>
      <p:sp>
        <p:nvSpPr>
          <p:cNvPr id="17" name="Rectangle 16"/>
          <p:cNvSpPr/>
          <p:nvPr/>
        </p:nvSpPr>
        <p:spPr>
          <a:xfrm>
            <a:off x="1243630" y="5048016"/>
            <a:ext cx="6856762" cy="1477328"/>
          </a:xfrm>
          <a:prstGeom prst="rect">
            <a:avLst/>
          </a:prstGeom>
        </p:spPr>
        <p:txBody>
          <a:bodyPr wrap="square">
            <a:spAutoFit/>
          </a:bodyPr>
          <a:lstStyle/>
          <a:p>
            <a:r>
              <a:rPr lang="fr-FR" b="1" dirty="0"/>
              <a:t>As far as</a:t>
            </a:r>
            <a:r>
              <a:rPr lang="fr-FR" dirty="0"/>
              <a:t> :		 jusqu’à</a:t>
            </a:r>
            <a:br>
              <a:rPr lang="fr-FR" dirty="0"/>
            </a:br>
            <a:r>
              <a:rPr lang="fr-FR" b="1" dirty="0"/>
              <a:t>To go straight on</a:t>
            </a:r>
            <a:r>
              <a:rPr lang="fr-FR" dirty="0"/>
              <a:t> : 	aller tout droit</a:t>
            </a:r>
          </a:p>
          <a:p>
            <a:endParaRPr lang="fr-FR" b="1" dirty="0"/>
          </a:p>
          <a:p>
            <a:r>
              <a:rPr lang="fr-FR" b="1" dirty="0"/>
              <a:t>To go down the </a:t>
            </a:r>
            <a:r>
              <a:rPr lang="fr-FR" b="1" dirty="0" err="1"/>
              <a:t>stairs</a:t>
            </a:r>
            <a:r>
              <a:rPr lang="fr-FR" dirty="0"/>
              <a:t> (=</a:t>
            </a:r>
            <a:r>
              <a:rPr lang="fr-FR" b="1" dirty="0" err="1"/>
              <a:t>take</a:t>
            </a:r>
            <a:r>
              <a:rPr lang="fr-FR" b="1" dirty="0"/>
              <a:t> the </a:t>
            </a:r>
            <a:r>
              <a:rPr lang="fr-FR" b="1" dirty="0" err="1"/>
              <a:t>stairs</a:t>
            </a:r>
            <a:r>
              <a:rPr lang="fr-FR" b="1" dirty="0"/>
              <a:t> down</a:t>
            </a:r>
            <a:r>
              <a:rPr lang="fr-FR" dirty="0"/>
              <a:t>) : descendre les escaliers</a:t>
            </a:r>
            <a:br>
              <a:rPr lang="fr-FR" dirty="0"/>
            </a:br>
            <a:r>
              <a:rPr lang="fr-FR" b="1" dirty="0"/>
              <a:t>To go / </a:t>
            </a:r>
            <a:r>
              <a:rPr lang="fr-FR" b="1" dirty="0" err="1"/>
              <a:t>run</a:t>
            </a:r>
            <a:r>
              <a:rPr lang="fr-FR" dirty="0"/>
              <a:t> : 	rouler (en voiture)</a:t>
            </a:r>
          </a:p>
        </p:txBody>
      </p:sp>
    </p:spTree>
    <p:extLst>
      <p:ext uri="{BB962C8B-B14F-4D97-AF65-F5344CB8AC3E}">
        <p14:creationId xmlns:p14="http://schemas.microsoft.com/office/powerpoint/2010/main" val="4196085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Canada</a:t>
            </a:r>
            <a:endParaRPr lang="fr-FR" sz="2500" dirty="0"/>
          </a:p>
        </p:txBody>
      </p:sp>
      <p:sp>
        <p:nvSpPr>
          <p:cNvPr id="4" name="ZoneTexte 3"/>
          <p:cNvSpPr txBox="1"/>
          <p:nvPr/>
        </p:nvSpPr>
        <p:spPr>
          <a:xfrm>
            <a:off x="899592" y="2276872"/>
            <a:ext cx="3024336" cy="2585323"/>
          </a:xfrm>
          <a:prstGeom prst="rect">
            <a:avLst/>
          </a:prstGeom>
          <a:noFill/>
        </p:spPr>
        <p:txBody>
          <a:bodyPr wrap="square" rtlCol="0">
            <a:spAutoFit/>
          </a:bodyPr>
          <a:lstStyle/>
          <a:p>
            <a:r>
              <a:rPr lang="fr-FR" dirty="0"/>
              <a:t>A trillion: milliard</a:t>
            </a:r>
          </a:p>
          <a:p>
            <a:r>
              <a:rPr lang="fr-FR" dirty="0" err="1"/>
              <a:t>Tiny</a:t>
            </a:r>
            <a:r>
              <a:rPr lang="fr-FR" dirty="0"/>
              <a:t>: minuscule </a:t>
            </a:r>
          </a:p>
          <a:p>
            <a:r>
              <a:rPr lang="fr-FR" dirty="0"/>
              <a:t>A </a:t>
            </a:r>
            <a:r>
              <a:rPr lang="fr-FR" dirty="0" err="1"/>
              <a:t>maple</a:t>
            </a:r>
            <a:r>
              <a:rPr lang="fr-FR" dirty="0"/>
              <a:t> </a:t>
            </a:r>
            <a:r>
              <a:rPr lang="fr-FR" dirty="0" err="1"/>
              <a:t>tree</a:t>
            </a:r>
            <a:r>
              <a:rPr lang="fr-FR" dirty="0"/>
              <a:t>: un érable</a:t>
            </a:r>
          </a:p>
          <a:p>
            <a:r>
              <a:rPr lang="fr-FR" dirty="0"/>
              <a:t>A </a:t>
            </a:r>
            <a:r>
              <a:rPr lang="fr-FR" dirty="0" err="1"/>
              <a:t>leaf</a:t>
            </a:r>
            <a:r>
              <a:rPr lang="fr-FR" dirty="0"/>
              <a:t> (</a:t>
            </a:r>
            <a:r>
              <a:rPr lang="fr-FR" dirty="0" err="1"/>
              <a:t>leaves</a:t>
            </a:r>
            <a:r>
              <a:rPr lang="fr-FR" dirty="0"/>
              <a:t>): une feuille</a:t>
            </a:r>
          </a:p>
          <a:p>
            <a:r>
              <a:rPr lang="en-US" dirty="0"/>
              <a:t>If somewhere is </a:t>
            </a:r>
            <a:r>
              <a:rPr lang="en-US" b="1" dirty="0"/>
              <a:t>inhabited</a:t>
            </a:r>
            <a:r>
              <a:rPr lang="en-US" dirty="0"/>
              <a:t>, it means someone lives there.</a:t>
            </a:r>
          </a:p>
          <a:p>
            <a:r>
              <a:rPr lang="en-US" dirty="0"/>
              <a:t>Remain: </a:t>
            </a:r>
            <a:r>
              <a:rPr lang="en-US" dirty="0" err="1"/>
              <a:t>demeurer</a:t>
            </a:r>
            <a:endParaRPr lang="en-US" dirty="0"/>
          </a:p>
          <a:p>
            <a:r>
              <a:rPr lang="en-US" dirty="0"/>
              <a:t>Feather: la plume</a:t>
            </a:r>
          </a:p>
          <a:p>
            <a:endParaRPr lang="fr-FR" dirty="0"/>
          </a:p>
        </p:txBody>
      </p:sp>
    </p:spTree>
    <p:extLst>
      <p:ext uri="{BB962C8B-B14F-4D97-AF65-F5344CB8AC3E}">
        <p14:creationId xmlns:p14="http://schemas.microsoft.com/office/powerpoint/2010/main" val="900327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Montagne</a:t>
            </a:r>
            <a:endParaRPr lang="fr-FR" sz="2500" dirty="0"/>
          </a:p>
        </p:txBody>
      </p:sp>
      <p:sp>
        <p:nvSpPr>
          <p:cNvPr id="6" name="ZoneTexte 5"/>
          <p:cNvSpPr txBox="1"/>
          <p:nvPr/>
        </p:nvSpPr>
        <p:spPr>
          <a:xfrm>
            <a:off x="1168158" y="1628800"/>
            <a:ext cx="6048672" cy="4801314"/>
          </a:xfrm>
          <a:prstGeom prst="rect">
            <a:avLst/>
          </a:prstGeom>
          <a:noFill/>
        </p:spPr>
        <p:txBody>
          <a:bodyPr wrap="square" rtlCol="0">
            <a:spAutoFit/>
          </a:bodyPr>
          <a:lstStyle/>
          <a:p>
            <a:r>
              <a:rPr lang="en-US" dirty="0"/>
              <a:t>To lay: </a:t>
            </a:r>
            <a:r>
              <a:rPr lang="en-US" dirty="0" err="1"/>
              <a:t>étendre</a:t>
            </a:r>
            <a:r>
              <a:rPr lang="en-US" dirty="0"/>
              <a:t>, poser</a:t>
            </a:r>
          </a:p>
          <a:p>
            <a:r>
              <a:rPr lang="en-US" dirty="0"/>
              <a:t>A pitch: un terrain, </a:t>
            </a:r>
            <a:r>
              <a:rPr lang="en-US" dirty="0" err="1"/>
              <a:t>une</a:t>
            </a:r>
            <a:r>
              <a:rPr lang="en-US" dirty="0"/>
              <a:t> </a:t>
            </a:r>
            <a:r>
              <a:rPr lang="en-US" dirty="0" err="1"/>
              <a:t>pente</a:t>
            </a:r>
            <a:endParaRPr lang="en-US" dirty="0"/>
          </a:p>
          <a:p>
            <a:r>
              <a:rPr lang="en-US" dirty="0"/>
              <a:t>Cloud of steam: </a:t>
            </a:r>
            <a:r>
              <a:rPr lang="en-US" dirty="0" err="1"/>
              <a:t>nuage</a:t>
            </a:r>
            <a:r>
              <a:rPr lang="en-US" dirty="0"/>
              <a:t> de </a:t>
            </a:r>
            <a:r>
              <a:rPr lang="en-US" dirty="0" err="1"/>
              <a:t>fumée</a:t>
            </a:r>
            <a:endParaRPr lang="en-US" dirty="0"/>
          </a:p>
          <a:p>
            <a:r>
              <a:rPr lang="en-US" dirty="0"/>
              <a:t>A peak: un pic, </a:t>
            </a:r>
            <a:r>
              <a:rPr lang="en-US" dirty="0" err="1"/>
              <a:t>sommer</a:t>
            </a:r>
            <a:endParaRPr lang="en-US" dirty="0"/>
          </a:p>
          <a:p>
            <a:r>
              <a:rPr lang="en-US" dirty="0"/>
              <a:t>void: le vide	void of interest: </a:t>
            </a:r>
            <a:r>
              <a:rPr lang="en-US" dirty="0" err="1"/>
              <a:t>dépourvu</a:t>
            </a:r>
            <a:r>
              <a:rPr lang="en-US" dirty="0"/>
              <a:t> de </a:t>
            </a:r>
            <a:r>
              <a:rPr lang="en-US" dirty="0" err="1"/>
              <a:t>sens</a:t>
            </a:r>
            <a:endParaRPr lang="en-US" dirty="0"/>
          </a:p>
          <a:p>
            <a:r>
              <a:rPr lang="fr-FR" dirty="0" err="1"/>
              <a:t>Crag</a:t>
            </a:r>
            <a:r>
              <a:rPr lang="fr-FR" dirty="0"/>
              <a:t>: escarpé</a:t>
            </a:r>
          </a:p>
          <a:p>
            <a:r>
              <a:rPr lang="fr-FR" dirty="0"/>
              <a:t>A Hill: une colline</a:t>
            </a:r>
          </a:p>
          <a:p>
            <a:r>
              <a:rPr lang="fr-FR" dirty="0"/>
              <a:t>To </a:t>
            </a:r>
            <a:r>
              <a:rPr lang="fr-FR" dirty="0" err="1"/>
              <a:t>saw</a:t>
            </a:r>
            <a:r>
              <a:rPr lang="fr-FR" dirty="0"/>
              <a:t>, </a:t>
            </a:r>
            <a:r>
              <a:rPr lang="fr-FR" dirty="0" err="1"/>
              <a:t>sawed</a:t>
            </a:r>
            <a:r>
              <a:rPr lang="fr-FR" dirty="0"/>
              <a:t>: scier</a:t>
            </a:r>
          </a:p>
          <a:p>
            <a:r>
              <a:rPr lang="fr-FR" dirty="0"/>
              <a:t>To </a:t>
            </a:r>
            <a:r>
              <a:rPr lang="fr-FR" dirty="0" err="1"/>
              <a:t>snore</a:t>
            </a:r>
            <a:r>
              <a:rPr lang="fr-FR" dirty="0"/>
              <a:t>: ronfler</a:t>
            </a:r>
          </a:p>
          <a:p>
            <a:r>
              <a:rPr lang="fr-FR" dirty="0" err="1"/>
              <a:t>Soare</a:t>
            </a:r>
            <a:r>
              <a:rPr lang="fr-FR" dirty="0"/>
              <a:t>: monter en </a:t>
            </a:r>
            <a:r>
              <a:rPr lang="fr-FR" dirty="0" err="1"/>
              <a:t>fleche</a:t>
            </a:r>
            <a:endParaRPr lang="fr-FR" dirty="0"/>
          </a:p>
          <a:p>
            <a:r>
              <a:rPr lang="fr-FR" dirty="0" err="1"/>
              <a:t>Sword</a:t>
            </a:r>
            <a:r>
              <a:rPr lang="fr-FR" dirty="0"/>
              <a:t>: une épée</a:t>
            </a:r>
          </a:p>
          <a:p>
            <a:r>
              <a:rPr lang="fr-FR" dirty="0"/>
              <a:t>To </a:t>
            </a:r>
            <a:r>
              <a:rPr lang="fr-FR" dirty="0" err="1"/>
              <a:t>feel</a:t>
            </a:r>
            <a:r>
              <a:rPr lang="fr-FR" dirty="0"/>
              <a:t> of: chuter</a:t>
            </a:r>
          </a:p>
          <a:p>
            <a:r>
              <a:rPr lang="fr-FR" dirty="0"/>
              <a:t>Narrow: étroit</a:t>
            </a:r>
          </a:p>
          <a:p>
            <a:r>
              <a:rPr lang="fr-FR" dirty="0" err="1"/>
              <a:t>Ridge</a:t>
            </a:r>
            <a:r>
              <a:rPr lang="fr-FR" dirty="0"/>
              <a:t>: </a:t>
            </a:r>
            <a:r>
              <a:rPr lang="fr-FR" dirty="0" err="1"/>
              <a:t>crete</a:t>
            </a:r>
            <a:endParaRPr lang="fr-FR" dirty="0"/>
          </a:p>
          <a:p>
            <a:r>
              <a:rPr lang="fr-FR" dirty="0" err="1"/>
              <a:t>Gully</a:t>
            </a:r>
            <a:r>
              <a:rPr lang="fr-FR" dirty="0"/>
              <a:t>: caniveau</a:t>
            </a:r>
          </a:p>
          <a:p>
            <a:r>
              <a:rPr lang="fr-FR" dirty="0"/>
              <a:t>Cliff: la falaise</a:t>
            </a:r>
          </a:p>
          <a:p>
            <a:endParaRPr lang="fr-FR" dirty="0"/>
          </a:p>
        </p:txBody>
      </p:sp>
    </p:spTree>
    <p:extLst>
      <p:ext uri="{BB962C8B-B14F-4D97-AF65-F5344CB8AC3E}">
        <p14:creationId xmlns:p14="http://schemas.microsoft.com/office/powerpoint/2010/main" val="2423121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967337"/>
      </p:ext>
    </p:extLst>
  </p:cSld>
  <p:clrMapOvr>
    <a:masterClrMapping/>
  </p:clrMapOvr>
</p:sld>
</file>

<file path=ppt/theme/theme1.xml><?xml version="1.0" encoding="utf-8"?>
<a:theme xmlns:a="http://schemas.openxmlformats.org/drawingml/2006/main" name="programme A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programme AA</Template>
  <TotalTime>177</TotalTime>
  <Words>240</Words>
  <Application>Microsoft Office PowerPoint</Application>
  <PresentationFormat>Affichage à l'écran (4:3)</PresentationFormat>
  <Paragraphs>77</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programme AA</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Pauline</dc:creator>
  <cp:lastModifiedBy>Pauline</cp:lastModifiedBy>
  <cp:revision>12</cp:revision>
  <dcterms:created xsi:type="dcterms:W3CDTF">2011-11-22T17:15:24Z</dcterms:created>
  <dcterms:modified xsi:type="dcterms:W3CDTF">2012-01-24T15:46:18Z</dcterms:modified>
</cp:coreProperties>
</file>